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nter Tight Medium"/>
      <p:regular r:id="rId19"/>
      <p:bold r:id="rId20"/>
      <p:italic r:id="rId21"/>
      <p:boldItalic r:id="rId22"/>
    </p:embeddedFont>
    <p:embeddedFont>
      <p:font typeface="EB Garamond SemiBold"/>
      <p:regular r:id="rId23"/>
      <p:bold r:id="rId24"/>
      <p:italic r:id="rId25"/>
      <p:boldItalic r:id="rId26"/>
    </p:embeddedFont>
    <p:embeddedFont>
      <p:font typeface="Inter Tight"/>
      <p:regular r:id="rId27"/>
      <p:bold r:id="rId28"/>
      <p:italic r:id="rId29"/>
      <p:boldItalic r:id="rId30"/>
    </p:embeddedFont>
    <p:embeddedFont>
      <p:font typeface="Merriweather SemiBold"/>
      <p:regular r:id="rId31"/>
      <p:bold r:id="rId32"/>
      <p:italic r:id="rId33"/>
      <p:boldItalic r:id="rId34"/>
    </p:embeddedFont>
    <p:embeddedFont>
      <p:font typeface="Inter Tight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2CE8F1-4011-4C2E-8F57-F6119D9030C3}">
  <a:tblStyle styleId="{632CE8F1-4011-4C2E-8F57-F6119D9030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TightMedium-bold.fntdata"/><Relationship Id="rId22" Type="http://schemas.openxmlformats.org/officeDocument/2006/relationships/font" Target="fonts/InterTightMedium-boldItalic.fntdata"/><Relationship Id="rId21" Type="http://schemas.openxmlformats.org/officeDocument/2006/relationships/font" Target="fonts/InterTightMedium-italic.fntdata"/><Relationship Id="rId24" Type="http://schemas.openxmlformats.org/officeDocument/2006/relationships/font" Target="fonts/EBGaramondSemiBold-bold.fntdata"/><Relationship Id="rId23" Type="http://schemas.openxmlformats.org/officeDocument/2006/relationships/font" Target="fonts/EBGaramond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SemiBold-boldItalic.fntdata"/><Relationship Id="rId25" Type="http://schemas.openxmlformats.org/officeDocument/2006/relationships/font" Target="fonts/EBGaramondSemiBold-italic.fntdata"/><Relationship Id="rId28" Type="http://schemas.openxmlformats.org/officeDocument/2006/relationships/font" Target="fonts/InterTight-bold.fntdata"/><Relationship Id="rId27" Type="http://schemas.openxmlformats.org/officeDocument/2006/relationships/font" Target="fonts/InterT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T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SemiBold-regular.fntdata"/><Relationship Id="rId30" Type="http://schemas.openxmlformats.org/officeDocument/2006/relationships/font" Target="fonts/InterTight-bold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SemiBold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SemiBold-bold.fntdata"/><Relationship Id="rId13" Type="http://schemas.openxmlformats.org/officeDocument/2006/relationships/slide" Target="slides/slide7.xml"/><Relationship Id="rId35" Type="http://schemas.openxmlformats.org/officeDocument/2006/relationships/font" Target="fonts/InterTight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Merriweather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InterTigh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InterTight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InterTightSemiBold-boldItalic.fntdata"/><Relationship Id="rId19" Type="http://schemas.openxmlformats.org/officeDocument/2006/relationships/font" Target="fonts/InterTight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ca730987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8ca730987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ca7309877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8ca7309877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8cae29b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8cae29b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8cae29bc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8cae29bc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ca7309877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ca7309877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a730987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ca730987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ca730987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8ca730987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ca7309877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ca7309877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ca7309877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8ca730987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ca7309877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8ca7309877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ca7309877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ca7309877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ca7309877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ca7309877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9" name="Google Shape;69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0" name="Google Shape;140;p23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2" name="Google Shape;142;p23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24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3" name="Google Shape;163;p25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0" name="Google Shape;170;p2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5" name="Google Shape;185;p27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6" name="Google Shape;186;p27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0" name="Google Shape;190;p27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2" name="Google Shape;192;p27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6" name="Google Shape;206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7" name="Google Shape;217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30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29" name="Google Shape;229;p31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30" name="Google Shape;230;p31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5" name="Google Shape;235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3" name="Google Shape;263;p35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4" name="Google Shape;264;p35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4" name="Google Shape;274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5" name="Google Shape;275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7" name="Google Shape;277;p3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6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6" name="Google Shape;286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37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7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38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0" name="Google Shape;310;p38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1825463" y="1395827"/>
            <a:ext cx="54948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900">
                <a:solidFill>
                  <a:srgbClr val="424242"/>
                </a:solidFill>
                <a:highlight>
                  <a:srgbClr val="FFFFFF"/>
                </a:highlight>
                <a:latin typeface="Merriweather SemiBold"/>
                <a:ea typeface="Merriweather SemiBold"/>
                <a:cs typeface="Merriweather SemiBold"/>
                <a:sym typeface="Merriweather SemiBold"/>
              </a:rPr>
              <a:t>Hands-On GenAI: LLMs, RAGs, and Agentic Systems for Beginners</a:t>
            </a:r>
            <a:endParaRPr sz="2900">
              <a:solidFill>
                <a:srgbClr val="424242"/>
              </a:solidFill>
              <a:highlight>
                <a:srgbClr val="FFFFFF"/>
              </a:highlight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424242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Day 6</a:t>
            </a:r>
            <a:endParaRPr sz="1900">
              <a:solidFill>
                <a:srgbClr val="424242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 txBox="1"/>
          <p:nvPr>
            <p:ph idx="1" type="subTitle"/>
          </p:nvPr>
        </p:nvSpPr>
        <p:spPr>
          <a:xfrm>
            <a:off x="1823738" y="3335327"/>
            <a:ext cx="549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Adya Bhat and Tejas Venugopalan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/>
          </a:p>
        </p:txBody>
      </p:sp>
      <p:sp>
        <p:nvSpPr>
          <p:cNvPr id="399" name="Google Shape;399;p4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9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843200" y="1784775"/>
            <a:ext cx="2769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Let's write simplified TF-IDF vectors (only for keywords):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P1=[0,0,−0.058,−0.058,0,0,0,0,0,0,0]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P2=[0,0,−0.036,−0.036,0,0.05,0.05,0.05,0,0,0] P3=[0,0,−0.058,−0.058,0,0,0,0,0.08,0.08,0.08]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(Notice: real vectors have all 11 dimensions, but I’ve shown only key weights to keep it readable.)</a:t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50" y="3891200"/>
            <a:ext cx="26384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3703050" y="786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A⋅B sum of pairwise products of components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∥A∥ = Euclidean norm (length of vector)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/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0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843200" y="1784775"/>
            <a:ext cx="2769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Let's write simplified TF-IDF vectors (only for keywords):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P1=[0,0,−0.058,−0.058,0,0,0,0,0,0,0]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P2=[0,0,−0.036,−0.036,0,0.05,0.05,0.05,0,0,0] P3=[0,0,−0.058,−0.058,0,0,0,0,0.08,0.08,0.08]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(Notice: real vectors have all 11 dimensions, but I’ve shown only key weights to keep it readable.)</a:t>
            </a:r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50" y="3891200"/>
            <a:ext cx="26384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3703050" y="786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A⋅B sum of pairwise products of components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∥A∥ = Euclidean norm (length of vector)</a:t>
            </a:r>
            <a:endParaRPr/>
          </a:p>
        </p:txBody>
      </p:sp>
      <p:sp>
        <p:nvSpPr>
          <p:cNvPr id="414" name="Google Shape;414;p50"/>
          <p:cNvSpPr txBox="1"/>
          <p:nvPr/>
        </p:nvSpPr>
        <p:spPr>
          <a:xfrm>
            <a:off x="3787375" y="2452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P1⋅P2=(−0.058)(−0.036)+(−0.058)(−0.036)≈0.0042</a:t>
            </a:r>
            <a:endParaRPr/>
          </a:p>
        </p:txBody>
      </p:sp>
      <p:sp>
        <p:nvSpPr>
          <p:cNvPr id="415" name="Google Shape;415;p50"/>
          <p:cNvSpPr txBox="1"/>
          <p:nvPr/>
        </p:nvSpPr>
        <p:spPr>
          <a:xfrm>
            <a:off x="3787375" y="327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cos(θP1,P2​)≈0.42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/>
          </a:p>
        </p:txBody>
      </p:sp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1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843200" y="1784775"/>
            <a:ext cx="2769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Let's write simplified TF-IDF vectors (only for keywords):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P1=[0,0,−0.058,−0.058,0,0,0,0,0,0,0]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P2=[0,0,−0.036,−0.036,0,0.05,0.05,0.05,0,0,0] P3=[0,0,−0.058,−0.058,0,0,0,0,0.08,0.08,0.08]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(Notice: real vectors have all 11 dimensions, but I’ve shown only key weights to keep it readable.)</a:t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50" y="3891200"/>
            <a:ext cx="26384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3703050" y="786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A⋅B sum of pairwise products of components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∥A∥ = Euclidean norm (length of vector)</a:t>
            </a: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3787375" y="2452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P1⋅P2=(−0.058)(−0.036)+(−0.058)(−0.036)≈0.0042</a:t>
            </a:r>
            <a:endParaRPr/>
          </a:p>
        </p:txBody>
      </p:sp>
      <p:sp>
        <p:nvSpPr>
          <p:cNvPr id="427" name="Google Shape;427;p51"/>
          <p:cNvSpPr txBox="1"/>
          <p:nvPr/>
        </p:nvSpPr>
        <p:spPr>
          <a:xfrm>
            <a:off x="3787375" y="327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cos(θP1,P2​)≈0.42</a:t>
            </a:r>
            <a:endParaRPr/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1697225"/>
            <a:ext cx="3364573" cy="31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Transformer architecture?</a:t>
            </a:r>
            <a:endParaRPr/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1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5" y="1130300"/>
            <a:ext cx="2371273" cy="36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148" y="2907425"/>
            <a:ext cx="2971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Transformer architecture?</a:t>
            </a:r>
            <a:endParaRPr/>
          </a:p>
        </p:txBody>
      </p:sp>
      <p:sp>
        <p:nvSpPr>
          <p:cNvPr id="335" name="Google Shape;335;p4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2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5" y="1130300"/>
            <a:ext cx="2371273" cy="36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/>
        </p:nvSpPr>
        <p:spPr>
          <a:xfrm>
            <a:off x="2866875" y="1130300"/>
            <a:ext cx="4617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Components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Encoder</a:t>
            </a:r>
            <a:r>
              <a:rPr lang="en"/>
              <a:t> — Reads the input sequence and converts it into hidden representations.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Decoder</a:t>
            </a:r>
            <a:r>
              <a:rPr lang="en"/>
              <a:t> — Generates the output sequence one token at a time, attending to both: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previously generated tokens (decoder self-attention)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encoder outputs (cross-attention).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Shared embeddings</a:t>
            </a:r>
            <a:r>
              <a:rPr lang="en"/>
              <a:t> — The same embedding layer is used for input and output vocabularies.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Transformer architecture?</a:t>
            </a:r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3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5" y="1130300"/>
            <a:ext cx="2371273" cy="36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/>
        </p:nvSpPr>
        <p:spPr>
          <a:xfrm>
            <a:off x="2866875" y="1130300"/>
            <a:ext cx="461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Tokenization + Text Prefix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T5 uses SentencePiece tokenization (subword units).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Input text: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"summarize: The Indian cricket team won the match by 10 wickets."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→ tokenized into IDs: [13, 245, 56, 999, ...]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Output text: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"India won easily."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→ tokenized into IDs: [500, 23, 789, ...]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T5 uses prefixes (like “summarize:”) to tell the model what task to do.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Search </a:t>
            </a:r>
            <a:endParaRPr/>
          </a:p>
        </p:txBody>
      </p:sp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4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5" y="1790800"/>
            <a:ext cx="4077325" cy="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22" y="2600150"/>
            <a:ext cx="2855800" cy="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75" y="3487725"/>
            <a:ext cx="3484720" cy="5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63" name="Google Shape;363;p4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5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0" y="1313975"/>
            <a:ext cx="406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P1: "Artificial intelligence is the future."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P2: "Machine learning is the future of artificial intelligence."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P3: "The sun is bright today."</a:t>
            </a:r>
            <a:endParaRPr/>
          </a:p>
        </p:txBody>
      </p:sp>
      <p:sp>
        <p:nvSpPr>
          <p:cNvPr id="366" name="Google Shape;366;p45"/>
          <p:cNvSpPr txBox="1"/>
          <p:nvPr/>
        </p:nvSpPr>
        <p:spPr>
          <a:xfrm>
            <a:off x="333925" y="3161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["artificial", "intelligence", "is", "the", "future",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"machine", "learning", "of", "sun", "bright", "today"]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6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374" name="Google Shape;374;p46"/>
          <p:cNvGraphicFramePr/>
          <p:nvPr/>
        </p:nvGraphicFramePr>
        <p:xfrm>
          <a:off x="2450100" y="24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{632CE8F1-4011-4C2E-8F57-F6119D9030C3}</a:tableStyleId>
              </a:tblPr>
              <a:tblGrid>
                <a:gridCol w="1341425"/>
                <a:gridCol w="1149725"/>
                <a:gridCol w="1149725"/>
                <a:gridCol w="1149725"/>
              </a:tblGrid>
              <a:tr h="46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Term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P1 Count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P2 Count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P3 Count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artificial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intelligence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machine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bright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today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0" y="2046249"/>
            <a:ext cx="2195294" cy="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7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0" y="2046249"/>
            <a:ext cx="2195294" cy="783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47"/>
          <p:cNvGraphicFramePr/>
          <p:nvPr/>
        </p:nvGraphicFramePr>
        <p:xfrm>
          <a:off x="2617050" y="31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{632CE8F1-4011-4C2E-8F57-F6119D9030C3}</a:tableStyleId>
              </a:tblPr>
              <a:tblGrid>
                <a:gridCol w="1225475"/>
                <a:gridCol w="382850"/>
                <a:gridCol w="2737425"/>
              </a:tblGrid>
              <a:tr h="36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Term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df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IDF = log(3 / (1+df))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artificial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log(3/(1+2)) = log(1) = 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intelligence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log(3/4) negative (~ -0.29)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machine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log(3/2) ≈ 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bright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today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47"/>
          <p:cNvSpPr txBox="1"/>
          <p:nvPr/>
        </p:nvSpPr>
        <p:spPr>
          <a:xfrm>
            <a:off x="126475" y="3304200"/>
            <a:ext cx="202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total number of docs = 3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df(t) = number of docs containing term 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91" name="Google Shape;391;p4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8"/>
          <p:cNvSpPr/>
          <p:nvPr/>
        </p:nvSpPr>
        <p:spPr>
          <a:xfrm flipH="1" rot="5400000">
            <a:off x="7926325" y="2124416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843200" y="1784775"/>
            <a:ext cx="64446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Let's write simplified TF-IDF vectors (only for </a:t>
            </a:r>
            <a:r>
              <a:rPr lang="en"/>
              <a:t>keywords</a:t>
            </a:r>
            <a:r>
              <a:rPr lang="en"/>
              <a:t>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P1=[0,0,−0.058,−0.058,0,0,0,0,0,0,0]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P2=[0,0,−0.036,−0.036,0,0.05,0.05,0.05,0,0,0] P3=[0,0,−0.058,−0.058,0,0,0,0,0.08,0.08,0.08]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(Notice: real vectors have all 11 dimensions, but I’ve shown only key weights to keep it readable.)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